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627C3F-553D-47EC-B2F0-EC4DDC9B76E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0DDF73-84EE-40D6-B98D-6E3C932B3B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w.gov.tw/dl-78255-1f8e3e4f-d7db-4c01-90ff-15d206ecdbd6.html" TargetMode="External"/><Relationship Id="rId2" Type="http://schemas.openxmlformats.org/officeDocument/2006/relationships/hyperlink" Target="https://www.mohw.gov.tw/dl-74643-bb0f18b7-89f6-4274-9f1b-3bff3942064d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wis.mohw.gov.tw/covidweb/" TargetMode="External"/><Relationship Id="rId4" Type="http://schemas.openxmlformats.org/officeDocument/2006/relationships/hyperlink" Target="https://covid19.mohw.gov.tw/ch/cp-4888-52926-20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wis.mohw.gov.tw/covidweb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w.gov.tw/dl-69371-1d2eac74-bc83-4ac1-aba9-25249b1240cc.html" TargetMode="External"/><Relationship Id="rId2" Type="http://schemas.openxmlformats.org/officeDocument/2006/relationships/hyperlink" Target="https://www.mohw.gov.tw/dl-69386-3791a7bc-7e3b-4a99-8b38-ba18aa6f09a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hw.gov.tw/dl-74643-bb0f18b7-89f6-4274-9f1b-3bff3942064d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w.gov.tw/dl-69371-1d2eac74-bc83-4ac1-aba9-25249b1240cc.html" TargetMode="External"/><Relationship Id="rId2" Type="http://schemas.openxmlformats.org/officeDocument/2006/relationships/hyperlink" Target="https://www.mohw.gov.tw/dl-69386-3791a7bc-7e3b-4a99-8b38-ba18aa6f09a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防疫補償申請指南</a:t>
            </a:r>
            <a:endParaRPr lang="zh-TW" altLang="en-US" sz="4300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656729" cy="4656729"/>
          </a:xfrm>
        </p:spPr>
      </p:pic>
    </p:spTree>
    <p:extLst>
      <p:ext uri="{BB962C8B-B14F-4D97-AF65-F5344CB8AC3E}">
        <p14:creationId xmlns:p14="http://schemas.microsoft.com/office/powerpoint/2010/main" val="3787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6. </a:t>
            </a:r>
            <a:r>
              <a:rPr lang="zh-TW" altLang="en-US" sz="2400" dirty="0"/>
              <a:t>其他經中央衛生主管機關指定之文件、資料：</a:t>
            </a:r>
            <a:endParaRPr lang="en-US" altLang="zh-TW" sz="2400" dirty="0" smtClean="0"/>
          </a:p>
          <a:p>
            <a:r>
              <a:rPr lang="zh-TW" altLang="en-US" sz="2400" dirty="0" smtClean="0"/>
              <a:t>（</a:t>
            </a:r>
            <a:r>
              <a:rPr lang="en-US" altLang="zh-TW" sz="2400" dirty="0"/>
              <a:t>1</a:t>
            </a:r>
            <a:r>
              <a:rPr lang="zh-TW" altLang="en-US" sz="2400" dirty="0" smtClean="0"/>
              <a:t>）申請人</a:t>
            </a:r>
            <a:r>
              <a:rPr lang="zh-TW" altLang="en-US" sz="2400" dirty="0"/>
              <a:t>之</a:t>
            </a:r>
            <a:r>
              <a:rPr lang="zh-TW" altLang="en-US" sz="2400" b="1" dirty="0">
                <a:solidFill>
                  <a:srgbClr val="FF0000"/>
                </a:solidFill>
              </a:rPr>
              <a:t>國民身分證正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反面</a:t>
            </a:r>
            <a:r>
              <a:rPr lang="zh-TW" altLang="en-US" sz="2400" dirty="0" smtClean="0"/>
              <a:t>。</a:t>
            </a:r>
          </a:p>
          <a:p>
            <a:r>
              <a:rPr lang="zh-TW" altLang="en-US" sz="2400" dirty="0" smtClean="0"/>
              <a:t>（</a:t>
            </a:r>
            <a:r>
              <a:rPr lang="en-US" altLang="zh-TW" sz="2400" dirty="0"/>
              <a:t>2</a:t>
            </a:r>
            <a:r>
              <a:rPr lang="zh-TW" altLang="en-US" sz="2400" dirty="0" smtClean="0"/>
              <a:t>）照顧</a:t>
            </a:r>
            <a:r>
              <a:rPr lang="zh-TW" altLang="en-US" sz="2400" dirty="0"/>
              <a:t>者若為未成年人，則檢附法定代理人</a:t>
            </a:r>
            <a:r>
              <a:rPr lang="en-US" altLang="zh-TW" sz="2400" dirty="0"/>
              <a:t>/</a:t>
            </a:r>
            <a:r>
              <a:rPr lang="zh-TW" altLang="en-US" sz="2400" dirty="0"/>
              <a:t>監護人</a:t>
            </a:r>
            <a:r>
              <a:rPr lang="zh-TW" altLang="en-US" sz="2400" b="1" dirty="0">
                <a:solidFill>
                  <a:srgbClr val="FF0000"/>
                </a:solidFill>
              </a:rPr>
              <a:t>同意書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（</a:t>
            </a:r>
            <a:r>
              <a:rPr lang="zh-TW" altLang="en-US" sz="2400" dirty="0">
                <a:hlinkClick r:id="rId2"/>
              </a:rPr>
              <a:t>點我下載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（</a:t>
            </a:r>
            <a:r>
              <a:rPr lang="en-US" altLang="zh-TW" sz="2400" dirty="0"/>
              <a:t>3</a:t>
            </a:r>
            <a:r>
              <a:rPr lang="zh-TW" altLang="en-US" sz="2400" dirty="0" smtClean="0"/>
              <a:t>）照顧</a:t>
            </a:r>
            <a:r>
              <a:rPr lang="zh-TW" altLang="en-US" sz="2400" dirty="0"/>
              <a:t>者</a:t>
            </a:r>
            <a:r>
              <a:rPr lang="zh-TW" altLang="en-US" sz="2400" b="1" dirty="0">
                <a:solidFill>
                  <a:srgbClr val="FF0000"/>
                </a:solidFill>
              </a:rPr>
              <a:t>親屬關係切結書</a:t>
            </a:r>
            <a:r>
              <a:rPr lang="zh-TW" altLang="en-US" sz="2400" dirty="0"/>
              <a:t>。（</a:t>
            </a:r>
            <a:r>
              <a:rPr lang="zh-TW" altLang="en-US" sz="2400" dirty="0">
                <a:hlinkClick r:id="rId3"/>
              </a:rPr>
              <a:t>點我下載</a:t>
            </a:r>
            <a:r>
              <a:rPr lang="zh-TW" altLang="en-US" sz="2400" dirty="0"/>
              <a:t>）</a:t>
            </a:r>
          </a:p>
          <a:p>
            <a:r>
              <a:rPr lang="zh-TW" altLang="en-US" sz="2400" dirty="0"/>
              <a:t>（</a:t>
            </a:r>
            <a:r>
              <a:rPr lang="en-US" altLang="zh-TW" sz="2400" dirty="0"/>
              <a:t>4</a:t>
            </a:r>
            <a:r>
              <a:rPr lang="zh-TW" altLang="en-US" sz="2400" dirty="0" smtClean="0"/>
              <a:t>）受</a:t>
            </a:r>
            <a:r>
              <a:rPr lang="zh-TW" altLang="en-US" sz="2400" dirty="0"/>
              <a:t>照顧者因所聘僱之外籍家庭看護工經醫師確診罹患</a:t>
            </a:r>
            <a:r>
              <a:rPr lang="zh-TW" altLang="en-US" sz="2400" dirty="0" smtClean="0"/>
              <a:t>嚴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重</a:t>
            </a:r>
            <a:r>
              <a:rPr lang="zh-TW" altLang="en-US" sz="2400" dirty="0"/>
              <a:t>特殊傳染性肺炎或其他因素不能提供服務，需由</a:t>
            </a:r>
            <a:r>
              <a:rPr lang="zh-TW" altLang="en-US" sz="2400" dirty="0" smtClean="0"/>
              <a:t>家屬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照顧</a:t>
            </a:r>
            <a:r>
              <a:rPr lang="zh-TW" altLang="en-US" sz="2400" dirty="0"/>
              <a:t>者，檢附外籍家庭看護工聘僱許可函影本及醫師</a:t>
            </a:r>
            <a:r>
              <a:rPr lang="zh-TW" altLang="en-US" sz="2400" dirty="0" smtClean="0"/>
              <a:t>診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斷</a:t>
            </a:r>
            <a:r>
              <a:rPr lang="zh-TW" altLang="en-US" sz="2400" dirty="0"/>
              <a:t>證明書或其他因素不能提供服務之證明或切結書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>
                <a:solidFill>
                  <a:srgbClr val="FF0000"/>
                </a:solidFill>
              </a:rPr>
              <a:t>六、要準備什麼資料呢</a:t>
            </a:r>
            <a:r>
              <a:rPr lang="en-US" altLang="zh-TW" sz="4300" b="1" dirty="0">
                <a:solidFill>
                  <a:srgbClr val="FF0000"/>
                </a:solidFill>
              </a:rPr>
              <a:t>??</a:t>
            </a:r>
            <a:endParaRPr lang="zh-TW" altLang="en-US" sz="4300" dirty="0"/>
          </a:p>
        </p:txBody>
      </p:sp>
    </p:spTree>
    <p:extLst>
      <p:ext uri="{BB962C8B-B14F-4D97-AF65-F5344CB8AC3E}">
        <p14:creationId xmlns:p14="http://schemas.microsoft.com/office/powerpoint/2010/main" val="4057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03920" cy="410445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（</a:t>
            </a:r>
            <a:r>
              <a:rPr lang="en-US" altLang="zh-TW" sz="2400" dirty="0"/>
              <a:t>5</a:t>
            </a:r>
            <a:r>
              <a:rPr lang="zh-TW" altLang="en-US" sz="2400" dirty="0"/>
              <a:t>） </a:t>
            </a:r>
            <a:r>
              <a:rPr lang="en-US" altLang="zh-TW" sz="2400" dirty="0"/>
              <a:t>110</a:t>
            </a:r>
            <a:r>
              <a:rPr lang="zh-TW" altLang="en-US" sz="2400" dirty="0"/>
              <a:t>年</a:t>
            </a:r>
            <a:r>
              <a:rPr lang="en-US" altLang="zh-TW" sz="2400" dirty="0"/>
              <a:t>4</a:t>
            </a:r>
            <a:r>
              <a:rPr lang="zh-TW" altLang="en-US" sz="2400" dirty="0"/>
              <a:t>月</a:t>
            </a:r>
            <a:r>
              <a:rPr lang="en-US" altLang="zh-TW" sz="2400" dirty="0"/>
              <a:t>08</a:t>
            </a:r>
            <a:r>
              <a:rPr lang="zh-TW" altLang="en-US" sz="2400" dirty="0"/>
              <a:t>日後出境，返國後接受居家隔離或檢疫者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                應</a:t>
            </a:r>
            <a:r>
              <a:rPr lang="zh-TW" altLang="en-US" sz="2400" dirty="0"/>
              <a:t>檢附必要出國之相關文件、資料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（</a:t>
            </a:r>
            <a:r>
              <a:rPr lang="en-US" altLang="zh-TW" sz="2400" dirty="0"/>
              <a:t>6</a:t>
            </a:r>
            <a:r>
              <a:rPr lang="zh-TW" altLang="en-US" sz="2400" dirty="0"/>
              <a:t>） 受照顧者為國民</a:t>
            </a:r>
            <a:r>
              <a:rPr lang="zh-TW" altLang="en-US" sz="2400" b="1" dirty="0">
                <a:solidFill>
                  <a:srgbClr val="FF0000"/>
                </a:solidFill>
              </a:rPr>
              <a:t>小學學童或未滿十二歲之兒童</a:t>
            </a:r>
            <a:r>
              <a:rPr lang="zh-TW" altLang="en-US" sz="2400" dirty="0"/>
              <a:t>，檢</a:t>
            </a:r>
            <a:r>
              <a:rPr lang="zh-TW" altLang="en-US" sz="2400" dirty="0" smtClean="0"/>
              <a:t>附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          就學</a:t>
            </a:r>
            <a:r>
              <a:rPr lang="zh-TW" altLang="en-US" sz="2400" b="1" dirty="0">
                <a:solidFill>
                  <a:srgbClr val="FF0000"/>
                </a:solidFill>
              </a:rPr>
              <a:t>相關證明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如註冊收據等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r>
              <a:rPr lang="zh-TW" altLang="en-US" sz="2400" dirty="0"/>
              <a:t>。</a:t>
            </a:r>
          </a:p>
          <a:p>
            <a:r>
              <a:rPr lang="zh-TW" altLang="en-US" sz="2400" dirty="0"/>
              <a:t>（</a:t>
            </a:r>
            <a:r>
              <a:rPr lang="en-US" altLang="zh-TW" sz="2400" dirty="0"/>
              <a:t>7</a:t>
            </a:r>
            <a:r>
              <a:rPr lang="zh-TW" altLang="en-US" sz="2400" dirty="0"/>
              <a:t>） 受照顧者為</a:t>
            </a:r>
            <a:r>
              <a:rPr lang="zh-TW" altLang="en-US" sz="2400" b="1" dirty="0">
                <a:solidFill>
                  <a:srgbClr val="FF0000"/>
                </a:solidFill>
              </a:rPr>
              <a:t>就讀國民中學、高級中等學校或五專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前三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          年級</a:t>
            </a:r>
            <a:r>
              <a:rPr lang="zh-TW" altLang="en-US" sz="2400" b="1" dirty="0">
                <a:solidFill>
                  <a:srgbClr val="FF0000"/>
                </a:solidFill>
              </a:rPr>
              <a:t>之身心障礙者</a:t>
            </a:r>
            <a:r>
              <a:rPr lang="zh-TW" altLang="en-US" sz="2400" dirty="0"/>
              <a:t>，檢附</a:t>
            </a:r>
            <a:r>
              <a:rPr lang="zh-TW" altLang="en-US" sz="2400" b="1" dirty="0">
                <a:solidFill>
                  <a:srgbClr val="FF0000"/>
                </a:solidFill>
              </a:rPr>
              <a:t>學生證正反面影本</a:t>
            </a:r>
            <a:r>
              <a:rPr lang="zh-TW" altLang="en-US" sz="2400" dirty="0"/>
              <a:t>。</a:t>
            </a:r>
          </a:p>
          <a:p>
            <a:r>
              <a:rPr lang="zh-TW" altLang="en-US" sz="2400" dirty="0"/>
              <a:t>（</a:t>
            </a:r>
            <a:r>
              <a:rPr lang="en-US" altLang="zh-TW" sz="2400" dirty="0"/>
              <a:t>8</a:t>
            </a:r>
            <a:r>
              <a:rPr lang="zh-TW" altLang="en-US" sz="2400" dirty="0"/>
              <a:t>） 倘為國外文件，應經我國駐外館處驗證，並附經駐</a:t>
            </a:r>
            <a:r>
              <a:rPr lang="zh-TW" altLang="en-US" sz="2400" dirty="0" smtClean="0"/>
              <a:t>外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 館</a:t>
            </a:r>
            <a:r>
              <a:rPr lang="zh-TW" altLang="en-US" sz="2400" dirty="0"/>
              <a:t>處驗證或國內公證人認證之中文譯本，始得視為</a:t>
            </a:r>
            <a:r>
              <a:rPr lang="zh-TW" altLang="en-US" sz="2400" dirty="0" smtClean="0"/>
              <a:t>有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效</a:t>
            </a:r>
            <a:r>
              <a:rPr lang="zh-TW" altLang="en-US" sz="2400" dirty="0"/>
              <a:t>之證明</a:t>
            </a:r>
            <a:r>
              <a:rPr lang="zh-TW" altLang="en-US" sz="2400" dirty="0" smtClean="0"/>
              <a:t>文件。</a:t>
            </a:r>
            <a:endParaRPr lang="zh-TW" altLang="en-US" sz="2400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>
                <a:solidFill>
                  <a:srgbClr val="FF0000"/>
                </a:solidFill>
              </a:rPr>
              <a:t>六、要準備什麼資料呢</a:t>
            </a:r>
            <a:r>
              <a:rPr lang="en-US" altLang="zh-TW" sz="4300" b="1" dirty="0">
                <a:solidFill>
                  <a:srgbClr val="FF0000"/>
                </a:solidFill>
              </a:rPr>
              <a:t>??</a:t>
            </a:r>
            <a:endParaRPr lang="zh-TW" altLang="en-US" sz="4300" dirty="0"/>
          </a:p>
        </p:txBody>
      </p:sp>
    </p:spTree>
    <p:extLst>
      <p:ext uri="{BB962C8B-B14F-4D97-AF65-F5344CB8AC3E}">
        <p14:creationId xmlns:p14="http://schemas.microsoft.com/office/powerpoint/2010/main" val="16693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2549" y="260648"/>
            <a:ext cx="9238800" cy="758952"/>
          </a:xfrm>
        </p:spPr>
        <p:txBody>
          <a:bodyPr>
            <a:noAutofit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更多常見問題可以連結以下網址查詢</a:t>
            </a:r>
            <a:endParaRPr lang="zh-TW" altLang="en-US" sz="4300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39125" cy="1676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8280920" cy="17274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3648" y="321297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hlinkClick r:id="rId4"/>
              </a:rPr>
              <a:t>https://covid19.mohw.gov.tw/ch/cp-4888-52926-205.html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691680" y="5516498"/>
            <a:ext cx="6699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hlinkClick r:id="rId5"/>
              </a:rPr>
              <a:t>https://swis.mohw.gov.tw/covidweb/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線上申辦系統申請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51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1303"/>
            <a:ext cx="3405673" cy="5738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7972" y="260648"/>
            <a:ext cx="8458200" cy="720080"/>
          </a:xfrm>
        </p:spPr>
        <p:txBody>
          <a:bodyPr>
            <a:noAutofit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一、防疫補償申請對象</a:t>
            </a:r>
            <a:endParaRPr lang="zh-TW" altLang="en-US" sz="43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3068960"/>
            <a:ext cx="44374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zh-TW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居家</a:t>
            </a:r>
            <a:r>
              <a:rPr lang="zh-TW" alt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檢疫</a:t>
            </a:r>
            <a:r>
              <a:rPr lang="en-US" altLang="zh-TW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zh-TW" alt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隔離</a:t>
            </a:r>
            <a:r>
              <a:rPr lang="zh-TW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者</a:t>
            </a:r>
            <a:endParaRPr lang="zh-TW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4149080"/>
            <a:ext cx="450636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altLang="zh-TW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zh-TW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集中</a:t>
            </a:r>
            <a:r>
              <a:rPr lang="zh-TW" alt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檢疫</a:t>
            </a:r>
            <a:r>
              <a:rPr lang="en-US" altLang="zh-TW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zh-TW" alt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隔離</a:t>
            </a:r>
            <a:r>
              <a:rPr lang="zh-TW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者</a:t>
            </a:r>
            <a:endParaRPr lang="zh-TW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4394" y="5022806"/>
            <a:ext cx="50946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照顧</a:t>
            </a:r>
            <a:r>
              <a:rPr lang="zh-TW" alt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生活</a:t>
            </a:r>
            <a:r>
              <a:rPr lang="zh-TW" alt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不能</a:t>
            </a:r>
            <a:r>
              <a:rPr lang="zh-TW" alt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自理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的</a:t>
            </a:r>
            <a:endParaRPr lang="en-US" altLang="zh-TW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TW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受隔離或檢疫者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之</a:t>
            </a:r>
            <a:r>
              <a:rPr lang="zh-TW" alt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家屬</a:t>
            </a:r>
            <a:endParaRPr lang="zh-TW" alt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二、防疫補償方式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TW" altLang="en-US" sz="2400" b="1" i="0" dirty="0" smtClean="0">
                <a:solidFill>
                  <a:srgbClr val="222222"/>
                </a:solidFill>
                <a:effectLst/>
                <a:latin typeface="Noto Sans TC"/>
              </a:rPr>
              <a:t>不管是受隔離或檢疫者或及其照顧者，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每人按日發給新臺</a:t>
            </a:r>
            <a:endParaRPr lang="en-US" altLang="zh-TW" sz="2400" b="1" i="0" dirty="0" smtClean="0">
              <a:solidFill>
                <a:srgbClr val="FF0000"/>
              </a:solidFill>
              <a:effectLst/>
              <a:latin typeface="Noto Sans TC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Noto Sans TC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Noto Sans TC"/>
              </a:rPr>
              <a:t>   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幣</a:t>
            </a:r>
            <a:r>
              <a:rPr lang="en-US" altLang="zh-TW" sz="2400" b="1" i="0" dirty="0" smtClean="0">
                <a:solidFill>
                  <a:srgbClr val="FF0000"/>
                </a:solidFill>
                <a:effectLst/>
                <a:latin typeface="Noto Sans TC"/>
              </a:rPr>
              <a:t>1,000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元。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9978" y="29249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0" dirty="0" smtClean="0">
                <a:solidFill>
                  <a:srgbClr val="222222"/>
                </a:solidFill>
                <a:effectLst/>
                <a:latin typeface="Noto Sans TC"/>
              </a:rPr>
              <a:t>2.</a:t>
            </a:r>
            <a:r>
              <a:rPr lang="zh-TW" altLang="en-US" sz="2400" b="1" i="0" dirty="0" smtClean="0">
                <a:solidFill>
                  <a:srgbClr val="222222"/>
                </a:solidFill>
                <a:effectLst/>
                <a:latin typeface="Noto Sans TC"/>
              </a:rPr>
              <a:t>實際領取日數，原則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依隔離或檢疫通知單上日期</a:t>
            </a:r>
            <a:r>
              <a:rPr lang="zh-TW" altLang="en-US" sz="2400" b="1" i="0" dirty="0" smtClean="0">
                <a:solidFill>
                  <a:srgbClr val="222222"/>
                </a:solidFill>
                <a:effectLst/>
                <a:latin typeface="Noto Sans TC"/>
              </a:rPr>
              <a:t>，且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必須</a:t>
            </a:r>
            <a:endParaRPr lang="en-US" altLang="zh-TW" sz="2400" b="1" i="0" dirty="0" smtClean="0">
              <a:solidFill>
                <a:srgbClr val="FF0000"/>
              </a:solidFill>
              <a:effectLst/>
              <a:latin typeface="Noto Sans TC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Noto Sans TC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Noto Sans TC"/>
              </a:rPr>
              <a:t>  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Noto Sans TC"/>
              </a:rPr>
              <a:t>扣除雇主支領薪資日數</a:t>
            </a:r>
            <a:r>
              <a:rPr lang="zh-TW" altLang="en-US" sz="2400" b="1" i="0" dirty="0" smtClean="0">
                <a:solidFill>
                  <a:srgbClr val="222222"/>
                </a:solidFill>
                <a:effectLst/>
                <a:latin typeface="Noto Sans TC"/>
              </a:rPr>
              <a:t>。</a:t>
            </a:r>
            <a:endParaRPr lang="zh-TW" altLang="en-US" sz="2400" b="1" i="0" dirty="0" smtClean="0">
              <a:solidFill>
                <a:srgbClr val="222222"/>
              </a:solidFill>
              <a:effectLst/>
              <a:latin typeface="Noto Sans TC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978" y="483974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如國定假日、週六、週日是勞基法規定的休息日或例假，雇主依法會給薪，不算請假，因此必須扣除。</a:t>
            </a:r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69978" y="4349200"/>
            <a:ext cx="1529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舉例說明</a:t>
            </a:r>
            <a:r>
              <a:rPr lang="en-US" altLang="zh-TW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zh-TW" altLang="en-US" sz="2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三、申請資格</a:t>
            </a:r>
            <a:endParaRPr lang="zh-TW" altLang="en-US" sz="43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266" y="13238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/>
              <a:t>1.</a:t>
            </a:r>
            <a:r>
              <a:rPr lang="zh-TW" altLang="en-US" sz="3600" b="1" dirty="0" smtClean="0"/>
              <a:t>國人 </a:t>
            </a:r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持居留證明文件者</a:t>
            </a:r>
            <a:r>
              <a:rPr lang="en-US" altLang="zh-TW" sz="3600" b="1" dirty="0" smtClean="0"/>
              <a:t>3.</a:t>
            </a:r>
            <a:r>
              <a:rPr lang="zh-TW" altLang="en-US" sz="3600" b="1" dirty="0" smtClean="0"/>
              <a:t>必要出國者</a:t>
            </a:r>
            <a:endParaRPr lang="en-US" altLang="zh-TW" sz="3600" b="1" dirty="0" smtClean="0"/>
          </a:p>
        </p:txBody>
      </p:sp>
      <p:pic>
        <p:nvPicPr>
          <p:cNvPr id="8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6" y="4203576"/>
            <a:ext cx="4255759" cy="5334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3" y="4760911"/>
            <a:ext cx="8323412" cy="1872208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6" y="1974951"/>
            <a:ext cx="8229600" cy="2276961"/>
          </a:xfrm>
        </p:spPr>
      </p:pic>
    </p:spTree>
    <p:extLst>
      <p:ext uri="{BB962C8B-B14F-4D97-AF65-F5344CB8AC3E}">
        <p14:creationId xmlns:p14="http://schemas.microsoft.com/office/powerpoint/2010/main" val="2128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四、防疫申請條件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76" y="1527175"/>
            <a:ext cx="5529335" cy="4572000"/>
          </a:xfrm>
        </p:spPr>
      </p:pic>
    </p:spTree>
    <p:extLst>
      <p:ext uri="{BB962C8B-B14F-4D97-AF65-F5344CB8AC3E}">
        <p14:creationId xmlns:p14="http://schemas.microsoft.com/office/powerpoint/2010/main" val="41743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FF0000"/>
                </a:solidFill>
              </a:rPr>
              <a:t>五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、</a:t>
            </a:r>
            <a:r>
              <a:rPr lang="zh-TW" altLang="en-US" sz="4800" b="1" dirty="0">
                <a:solidFill>
                  <a:srgbClr val="FF0000"/>
                </a:solidFill>
              </a:rPr>
              <a:t>申請期間及方式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：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2635" y="1556792"/>
            <a:ext cx="8579296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受隔離檢疫者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自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日</a:t>
            </a:r>
            <a:r>
              <a:rPr lang="zh-TW" altLang="en-US" sz="2400" b="1" dirty="0" smtClean="0"/>
              <a:t>起開放受理申請。</a:t>
            </a:r>
            <a:endParaRPr lang="en-US" altLang="zh-TW" sz="2400" b="1" dirty="0" smtClean="0"/>
          </a:p>
          <a:p>
            <a:pPr marL="0" indent="0">
              <a:buNone/>
            </a:pPr>
            <a:endParaRPr lang="zh-TW" altLang="en-US" sz="2400" b="1" dirty="0" smtClean="0"/>
          </a:p>
          <a:p>
            <a:pPr marL="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照顧者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自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31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日</a:t>
            </a:r>
            <a:r>
              <a:rPr lang="zh-TW" altLang="en-US" sz="2400" b="1" dirty="0" smtClean="0"/>
              <a:t>起開放受理申請。</a:t>
            </a:r>
            <a:endParaRPr lang="zh-TW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27787" y="357301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民眾可線上、紙本郵寄或臨櫃等方式提出申請。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申辦網址：</a:t>
            </a:r>
            <a:r>
              <a:rPr lang="en-US" altLang="zh-TW" b="1" dirty="0" smtClean="0">
                <a:hlinkClick r:id="rId2"/>
              </a:rPr>
              <a:t>https://swis.mohw.gov.tw/covidweb/</a:t>
            </a:r>
            <a:r>
              <a:rPr lang="zh-TW" altLang="en-US" sz="2400" b="1" dirty="0" smtClean="0"/>
              <a:t>防疫補償之申請，自受隔離或檢疫結束之日起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年內申請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27787" y="522920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重要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】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為避免不必要之群聚與接觸，請民眾儘量使用本部防疫補償系統（網址：</a:t>
            </a:r>
            <a:r>
              <a:rPr lang="en-US" altLang="zh-TW" sz="2000" b="1" dirty="0" smtClean="0">
                <a:solidFill>
                  <a:srgbClr val="FF0000"/>
                </a:solidFill>
                <a:hlinkClick r:id="rId2" tooltip="嚴重特殊傳染性肺炎隔離及檢疫期間防疫補償申辦系統線上申辦(另開新視窗)"/>
              </a:rPr>
              <a:t>https://swis.mohw.gov.tw/covidweb/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）提出申請。如果用紙本申請，請將資料郵寄至結束隔離或檢疫所在之鄉（鎮、市、區）公所。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300" b="1" dirty="0" smtClean="0">
                <a:solidFill>
                  <a:srgbClr val="FF0000"/>
                </a:solidFill>
              </a:rPr>
              <a:t>六、要</a:t>
            </a:r>
            <a:r>
              <a:rPr lang="zh-TW" altLang="en-US" sz="4300" b="1" dirty="0">
                <a:solidFill>
                  <a:srgbClr val="FF0000"/>
                </a:solidFill>
              </a:rPr>
              <a:t>準備什麼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資料</a:t>
            </a:r>
            <a:r>
              <a:rPr lang="zh-TW" altLang="en-US" sz="4300" b="1" dirty="0">
                <a:solidFill>
                  <a:srgbClr val="FF0000"/>
                </a:solidFill>
              </a:rPr>
              <a:t>呢</a:t>
            </a:r>
            <a:r>
              <a:rPr lang="en-US" altLang="zh-TW" sz="4300" b="1" dirty="0">
                <a:solidFill>
                  <a:srgbClr val="FF0000"/>
                </a:solidFill>
              </a:rPr>
              <a:t>??</a:t>
            </a:r>
            <a:endParaRPr lang="zh-TW" altLang="en-US" sz="43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en-US" sz="2400" b="1" dirty="0"/>
              <a:t>受隔離或檢疫者</a:t>
            </a:r>
            <a:r>
              <a:rPr lang="en-US" altLang="zh-TW" sz="2400" b="1" dirty="0" smtClean="0"/>
              <a:t>:</a:t>
            </a:r>
          </a:p>
          <a:p>
            <a:pPr marL="0" indent="0">
              <a:buNone/>
            </a:pPr>
            <a:endParaRPr lang="en-US" altLang="zh-TW" sz="2400" b="1" dirty="0" smtClean="0"/>
          </a:p>
          <a:p>
            <a:r>
              <a:rPr lang="en-US" altLang="zh-TW" sz="2400" dirty="0" smtClean="0"/>
              <a:t>1</a:t>
            </a:r>
            <a:r>
              <a:rPr lang="en-US" altLang="zh-TW" sz="2400" dirty="0"/>
              <a:t>. </a:t>
            </a:r>
            <a:r>
              <a:rPr lang="zh-TW" altLang="en-US" sz="2400" dirty="0"/>
              <a:t>經衛生主管機關開立之接觸者</a:t>
            </a:r>
            <a:r>
              <a:rPr lang="zh-TW" altLang="en-US" sz="2400" b="1" dirty="0">
                <a:solidFill>
                  <a:srgbClr val="FF0000"/>
                </a:solidFill>
              </a:rPr>
              <a:t>居家（個別）隔離</a:t>
            </a:r>
            <a:r>
              <a:rPr lang="en-US" altLang="zh-TW" sz="2400" b="1" dirty="0">
                <a:solidFill>
                  <a:srgbClr val="FF0000"/>
                </a:solidFill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</a:rPr>
              <a:t>檢疫通知書或數位居家隔離證明書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r>
              <a:rPr lang="en-US" altLang="zh-TW" sz="2400" dirty="0"/>
              <a:t>2. </a:t>
            </a:r>
            <a:r>
              <a:rPr lang="zh-TW" altLang="en-US" sz="2400" dirty="0"/>
              <a:t>本人或其法定代理人</a:t>
            </a:r>
            <a:r>
              <a:rPr lang="zh-TW" altLang="en-US" sz="2400" b="1" dirty="0">
                <a:solidFill>
                  <a:srgbClr val="FF0000"/>
                </a:solidFill>
              </a:rPr>
              <a:t>金融機構存簿封面影本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/>
              <a:t>3. </a:t>
            </a:r>
            <a:r>
              <a:rPr lang="zh-TW" altLang="en-US" sz="2400" dirty="0"/>
              <a:t>受雇人，由雇用人所出具</a:t>
            </a:r>
            <a:r>
              <a:rPr lang="zh-TW" altLang="en-US" sz="2400" b="1" dirty="0">
                <a:solidFill>
                  <a:srgbClr val="FF0000"/>
                </a:solidFill>
              </a:rPr>
              <a:t>受雇人請假及無支領薪資之證明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/>
              <a:t>4. </a:t>
            </a:r>
            <a:r>
              <a:rPr lang="zh-TW" altLang="en-US" sz="2400" dirty="0"/>
              <a:t>非受雇人，本人無法從事工作及無獲得報酬、</a:t>
            </a:r>
            <a:r>
              <a:rPr lang="zh-TW" altLang="en-US" sz="2400" b="1" dirty="0">
                <a:solidFill>
                  <a:srgbClr val="FF0000"/>
                </a:solidFill>
              </a:rPr>
              <a:t>補償之切結書</a:t>
            </a:r>
            <a:r>
              <a:rPr lang="zh-TW" altLang="en-US" sz="2400" dirty="0" smtClean="0"/>
              <a:t>。</a:t>
            </a:r>
            <a:r>
              <a:rPr lang="zh-TW" altLang="en-US" sz="2400" dirty="0"/>
              <a:t>（</a:t>
            </a:r>
            <a:r>
              <a:rPr lang="zh-TW" altLang="en-US" sz="2400" dirty="0">
                <a:hlinkClick r:id="rId2"/>
              </a:rPr>
              <a:t>點我下載</a:t>
            </a:r>
            <a:r>
              <a:rPr lang="zh-TW" altLang="en-US" sz="2400" dirty="0"/>
              <a:t>）</a:t>
            </a:r>
            <a:endParaRPr lang="en-US" altLang="zh-TW" sz="2400" dirty="0" smtClean="0"/>
          </a:p>
          <a:p>
            <a:r>
              <a:rPr lang="en-US" altLang="zh-TW" sz="2400" dirty="0"/>
              <a:t>5. </a:t>
            </a:r>
            <a:r>
              <a:rPr lang="zh-TW" altLang="en-US" sz="2400" dirty="0"/>
              <a:t>無工作或未成年者，本人無依其他法令規定領取性質相同</a:t>
            </a:r>
            <a:r>
              <a:rPr lang="zh-TW" altLang="en-US" sz="2400" b="1" dirty="0">
                <a:solidFill>
                  <a:srgbClr val="FF0000"/>
                </a:solidFill>
              </a:rPr>
              <a:t>補助之切結書</a:t>
            </a:r>
            <a:r>
              <a:rPr lang="zh-TW" altLang="en-US" sz="2400" dirty="0" smtClean="0"/>
              <a:t>。</a:t>
            </a:r>
            <a:r>
              <a:rPr lang="zh-TW" altLang="en-US" sz="2400" dirty="0"/>
              <a:t>（</a:t>
            </a:r>
            <a:r>
              <a:rPr lang="zh-TW" altLang="en-US" sz="2400" dirty="0">
                <a:hlinkClick r:id="rId3"/>
              </a:rPr>
              <a:t>點我下載</a:t>
            </a:r>
            <a:r>
              <a:rPr lang="zh-TW" altLang="en-US" sz="2400" dirty="0"/>
              <a:t>）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13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>
                <a:solidFill>
                  <a:srgbClr val="FF0000"/>
                </a:solidFill>
              </a:rPr>
              <a:t>六、要準備什麼資料呢</a:t>
            </a:r>
            <a:r>
              <a:rPr lang="en-US" altLang="zh-TW" sz="4300" b="1" dirty="0">
                <a:solidFill>
                  <a:srgbClr val="FF0000"/>
                </a:solidFill>
              </a:rPr>
              <a:t>??</a:t>
            </a:r>
            <a:endParaRPr lang="zh-TW" altLang="en-US" sz="43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6. </a:t>
            </a:r>
            <a:r>
              <a:rPr lang="zh-TW" altLang="en-US" dirty="0"/>
              <a:t>其他經中央衛生主管機關指定之文件、資料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 smtClean="0"/>
              <a:t>）申請人</a:t>
            </a:r>
            <a:r>
              <a:rPr lang="zh-TW" altLang="en-US" dirty="0"/>
              <a:t>之</a:t>
            </a:r>
            <a:r>
              <a:rPr lang="zh-TW" altLang="en-US" b="1" dirty="0">
                <a:solidFill>
                  <a:srgbClr val="FF0000"/>
                </a:solidFill>
              </a:rPr>
              <a:t>國民身分證正</a:t>
            </a:r>
            <a:r>
              <a:rPr lang="zh-TW" altLang="en-US" b="1" dirty="0" smtClean="0">
                <a:solidFill>
                  <a:srgbClr val="FF0000"/>
                </a:solidFill>
              </a:rPr>
              <a:t>反面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 smtClean="0"/>
              <a:t>）受</a:t>
            </a:r>
            <a:r>
              <a:rPr lang="zh-TW" altLang="en-US" dirty="0"/>
              <a:t>隔離或檢疫者若為</a:t>
            </a:r>
            <a:r>
              <a:rPr lang="zh-TW" altLang="en-US" b="1" dirty="0">
                <a:solidFill>
                  <a:srgbClr val="FF0000"/>
                </a:solidFill>
              </a:rPr>
              <a:t>未成年人</a:t>
            </a:r>
            <a:r>
              <a:rPr lang="zh-TW" altLang="en-US" dirty="0"/>
              <a:t>，則檢附</a:t>
            </a:r>
            <a:r>
              <a:rPr lang="zh-TW" altLang="en-US" b="1" dirty="0">
                <a:solidFill>
                  <a:srgbClr val="FF0000"/>
                </a:solidFill>
              </a:rPr>
              <a:t>法定</a:t>
            </a:r>
            <a:r>
              <a:rPr lang="zh-TW" altLang="en-US" b="1" dirty="0" smtClean="0">
                <a:solidFill>
                  <a:srgbClr val="FF0000"/>
                </a:solidFill>
              </a:rPr>
              <a:t>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  理</a:t>
            </a:r>
            <a:r>
              <a:rPr lang="zh-TW" altLang="en-US" b="1" dirty="0">
                <a:solidFill>
                  <a:srgbClr val="FF0000"/>
                </a:solidFill>
              </a:rPr>
              <a:t>人</a:t>
            </a:r>
            <a:r>
              <a:rPr lang="en-US" altLang="zh-TW" b="1" dirty="0">
                <a:solidFill>
                  <a:srgbClr val="FF0000"/>
                </a:solidFill>
              </a:rPr>
              <a:t>/</a:t>
            </a:r>
            <a:r>
              <a:rPr lang="zh-TW" altLang="en-US" b="1" dirty="0">
                <a:solidFill>
                  <a:srgbClr val="FF0000"/>
                </a:solidFill>
              </a:rPr>
              <a:t>監護人同意書</a:t>
            </a:r>
            <a:r>
              <a:rPr lang="zh-TW" altLang="en-US" dirty="0"/>
              <a:t>。（</a:t>
            </a:r>
            <a:r>
              <a:rPr lang="zh-TW" altLang="en-US" dirty="0">
                <a:hlinkClick r:id="rId2"/>
              </a:rPr>
              <a:t>點我下載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（</a:t>
            </a:r>
            <a:r>
              <a:rPr lang="en-US" altLang="zh-TW" dirty="0"/>
              <a:t>3</a:t>
            </a:r>
            <a:r>
              <a:rPr lang="zh-TW" altLang="en-US" dirty="0" smtClean="0"/>
              <a:t>）</a:t>
            </a: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/>
              <a:t>4</a:t>
            </a:r>
            <a:r>
              <a:rPr lang="zh-TW" altLang="en-US" dirty="0" smtClean="0"/>
              <a:t>月</a:t>
            </a:r>
            <a:r>
              <a:rPr lang="en-US" altLang="zh-TW" dirty="0"/>
              <a:t>8</a:t>
            </a:r>
            <a:r>
              <a:rPr lang="zh-TW" altLang="en-US" dirty="0" smtClean="0"/>
              <a:t>日後</a:t>
            </a:r>
            <a:r>
              <a:rPr lang="zh-TW" altLang="en-US" dirty="0"/>
              <a:t>出境，返國後接受居家隔離或</a:t>
            </a:r>
            <a:r>
              <a:rPr lang="zh-TW" altLang="en-US" dirty="0" smtClean="0"/>
              <a:t>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疫</a:t>
            </a:r>
            <a:r>
              <a:rPr lang="zh-TW" altLang="en-US" dirty="0"/>
              <a:t>者，應檢附</a:t>
            </a:r>
            <a:r>
              <a:rPr lang="zh-TW" altLang="en-US" b="1" dirty="0">
                <a:solidFill>
                  <a:srgbClr val="FF0000"/>
                </a:solidFill>
              </a:rPr>
              <a:t>必要出國之相關文件、資料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（</a:t>
            </a:r>
            <a:r>
              <a:rPr lang="en-US" altLang="zh-TW" dirty="0"/>
              <a:t>4</a:t>
            </a:r>
            <a:r>
              <a:rPr lang="zh-TW" altLang="en-US" dirty="0" smtClean="0"/>
              <a:t>）國外</a:t>
            </a:r>
            <a:r>
              <a:rPr lang="zh-TW" altLang="en-US" dirty="0"/>
              <a:t>文件，應經我國駐外館處驗證，並附經</a:t>
            </a:r>
            <a:r>
              <a:rPr lang="zh-TW" altLang="en-US" dirty="0" smtClean="0"/>
              <a:t>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外</a:t>
            </a:r>
            <a:r>
              <a:rPr lang="zh-TW" altLang="en-US" dirty="0"/>
              <a:t>館處驗證或國內公證人認證之中文譯本，</a:t>
            </a:r>
            <a:r>
              <a:rPr lang="zh-TW" altLang="en-US" dirty="0" smtClean="0"/>
              <a:t>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得</a:t>
            </a:r>
            <a:r>
              <a:rPr lang="zh-TW" altLang="en-US" dirty="0"/>
              <a:t>視為有效之證明</a:t>
            </a:r>
            <a:r>
              <a:rPr lang="zh-TW" altLang="en-US" dirty="0" smtClean="0"/>
              <a:t>文件。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6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03920" cy="4278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b="1" dirty="0"/>
              <a:t>(</a:t>
            </a:r>
            <a:r>
              <a:rPr lang="zh-TW" altLang="en-US" sz="2400" b="1" dirty="0"/>
              <a:t>二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照顧者</a:t>
            </a:r>
            <a:r>
              <a:rPr lang="zh-TW" altLang="en-US" sz="2400" b="1" dirty="0" smtClean="0"/>
              <a:t>：</a:t>
            </a:r>
            <a:endParaRPr lang="en-US" altLang="zh-TW" sz="2400" b="1" dirty="0" smtClean="0"/>
          </a:p>
          <a:p>
            <a:r>
              <a:rPr lang="en-US" altLang="zh-TW" sz="2400" dirty="0"/>
              <a:t>1. </a:t>
            </a:r>
            <a:r>
              <a:rPr lang="zh-TW" altLang="en-US" sz="2400" dirty="0"/>
              <a:t>受照顧者經衛生主管機關開立之接觸者</a:t>
            </a:r>
            <a:r>
              <a:rPr lang="zh-TW" altLang="en-US" sz="2400" b="1" dirty="0">
                <a:solidFill>
                  <a:srgbClr val="FF0000"/>
                </a:solidFill>
              </a:rPr>
              <a:t>居家（個別）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隔離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</a:rPr>
              <a:t>檢疫通知書或數位居家隔離證明書</a:t>
            </a:r>
            <a:r>
              <a:rPr lang="zh-TW" altLang="en-US" sz="2400" dirty="0"/>
              <a:t>。（其他說明同上）</a:t>
            </a:r>
          </a:p>
          <a:p>
            <a:r>
              <a:rPr lang="en-US" altLang="zh-TW" sz="2400" dirty="0"/>
              <a:t>2. </a:t>
            </a:r>
            <a:r>
              <a:rPr lang="zh-TW" altLang="en-US" sz="2400" dirty="0"/>
              <a:t>本人或其法定代理人</a:t>
            </a:r>
            <a:r>
              <a:rPr lang="zh-TW" altLang="en-US" sz="2400" b="1" dirty="0">
                <a:solidFill>
                  <a:srgbClr val="FF0000"/>
                </a:solidFill>
              </a:rPr>
              <a:t>金融機構存簿封面影本</a:t>
            </a:r>
            <a:r>
              <a:rPr lang="zh-TW" altLang="en-US" sz="2400" dirty="0"/>
              <a:t>。</a:t>
            </a:r>
          </a:p>
          <a:p>
            <a:r>
              <a:rPr lang="en-US" altLang="zh-TW" sz="2400" dirty="0"/>
              <a:t>3. </a:t>
            </a:r>
            <a:r>
              <a:rPr lang="zh-TW" altLang="en-US" sz="2400" dirty="0"/>
              <a:t>受雇人，由雇用人所出具受雇人</a:t>
            </a:r>
            <a:r>
              <a:rPr lang="zh-TW" altLang="en-US" sz="2400" b="1" dirty="0">
                <a:solidFill>
                  <a:srgbClr val="FF0000"/>
                </a:solidFill>
              </a:rPr>
              <a:t>請假及無支領薪資之證明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       （</a:t>
            </a:r>
            <a:r>
              <a:rPr lang="zh-TW" altLang="en-US" sz="2400" dirty="0">
                <a:hlinkClick r:id="rId2"/>
              </a:rPr>
              <a:t>點我下載</a:t>
            </a:r>
            <a:r>
              <a:rPr lang="zh-TW" altLang="en-US" sz="2400" dirty="0"/>
              <a:t>）</a:t>
            </a:r>
          </a:p>
          <a:p>
            <a:r>
              <a:rPr lang="en-US" altLang="zh-TW" sz="2400" dirty="0"/>
              <a:t>4. </a:t>
            </a:r>
            <a:r>
              <a:rPr lang="zh-TW" altLang="en-US" sz="2400" dirty="0"/>
              <a:t>非受雇人，本人無法從事工作及無獲得報酬、</a:t>
            </a:r>
            <a:r>
              <a:rPr lang="zh-TW" altLang="en-US" sz="2400" b="1" dirty="0">
                <a:solidFill>
                  <a:srgbClr val="FF0000"/>
                </a:solidFill>
              </a:rPr>
              <a:t>補償之切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結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   書</a:t>
            </a:r>
            <a:r>
              <a:rPr lang="zh-TW" altLang="en-US" sz="2400" dirty="0"/>
              <a:t>。（</a:t>
            </a:r>
            <a:r>
              <a:rPr lang="zh-TW" altLang="en-US" sz="2400" dirty="0">
                <a:hlinkClick r:id="rId3"/>
              </a:rPr>
              <a:t>點我下載</a:t>
            </a:r>
            <a:r>
              <a:rPr lang="zh-TW" altLang="en-US" sz="2400" dirty="0"/>
              <a:t>）</a:t>
            </a:r>
          </a:p>
          <a:p>
            <a:r>
              <a:rPr lang="en-US" altLang="zh-TW" sz="2400" dirty="0"/>
              <a:t>5. </a:t>
            </a:r>
            <a:r>
              <a:rPr lang="zh-TW" altLang="en-US" sz="2400" dirty="0"/>
              <a:t>照顧經神經科或精神科醫師</a:t>
            </a:r>
            <a:r>
              <a:rPr lang="zh-TW" altLang="en-US" sz="2400" b="1" dirty="0">
                <a:solidFill>
                  <a:srgbClr val="FF0000"/>
                </a:solidFill>
              </a:rPr>
              <a:t>出具確診為失智症者</a:t>
            </a:r>
            <a:r>
              <a:rPr lang="zh-TW" altLang="en-US" sz="2400" dirty="0"/>
              <a:t>，檢附</a:t>
            </a:r>
            <a:r>
              <a:rPr lang="zh-TW" altLang="en-US" sz="2400" dirty="0" smtClean="0"/>
              <a:t>神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經</a:t>
            </a:r>
            <a:r>
              <a:rPr lang="zh-TW" altLang="en-US" sz="2400" dirty="0"/>
              <a:t>科或精神科醫師出具</a:t>
            </a:r>
            <a:r>
              <a:rPr lang="zh-TW" altLang="en-US" sz="2400" b="1" dirty="0">
                <a:solidFill>
                  <a:srgbClr val="FF0000"/>
                </a:solidFill>
              </a:rPr>
              <a:t>確診為失智症之診斷證明書</a:t>
            </a:r>
            <a:r>
              <a:rPr lang="zh-TW" altLang="en-US" sz="2400" dirty="0"/>
              <a:t>。</a:t>
            </a:r>
          </a:p>
          <a:p>
            <a:pPr marL="0" indent="0">
              <a:buNone/>
            </a:pP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>
                <a:solidFill>
                  <a:srgbClr val="FF0000"/>
                </a:solidFill>
              </a:rPr>
              <a:t>六、要準備什麼資料呢</a:t>
            </a:r>
            <a:r>
              <a:rPr lang="en-US" altLang="zh-TW" sz="4300" b="1" dirty="0">
                <a:solidFill>
                  <a:srgbClr val="FF0000"/>
                </a:solidFill>
              </a:rPr>
              <a:t>??</a:t>
            </a:r>
            <a:endParaRPr lang="zh-TW" altLang="en-US" sz="4300" dirty="0"/>
          </a:p>
        </p:txBody>
      </p:sp>
    </p:spTree>
    <p:extLst>
      <p:ext uri="{BB962C8B-B14F-4D97-AF65-F5344CB8AC3E}">
        <p14:creationId xmlns:p14="http://schemas.microsoft.com/office/powerpoint/2010/main" val="32313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1023</Words>
  <Application>Microsoft Office PowerPoint</Application>
  <PresentationFormat>如螢幕大小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市鎮</vt:lpstr>
      <vt:lpstr>防疫補償申請指南</vt:lpstr>
      <vt:lpstr>一、防疫補償申請對象</vt:lpstr>
      <vt:lpstr>二、防疫補償方式</vt:lpstr>
      <vt:lpstr>三、申請資格</vt:lpstr>
      <vt:lpstr>四、防疫申請條件</vt:lpstr>
      <vt:lpstr>五、申請期間及方式：</vt:lpstr>
      <vt:lpstr>六、要準備什麼資料呢??</vt:lpstr>
      <vt:lpstr>六、要準備什麼資料呢??</vt:lpstr>
      <vt:lpstr>六、要準備什麼資料呢??</vt:lpstr>
      <vt:lpstr>六、要準備什麼資料呢??</vt:lpstr>
      <vt:lpstr>六、要準備什麼資料呢??</vt:lpstr>
      <vt:lpstr>更多常見問題可以連結以下網址查詢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受隔離、檢疫者和其照顧者防疫補償 </dc:title>
  <dc:creator>user</dc:creator>
  <cp:lastModifiedBy>user</cp:lastModifiedBy>
  <cp:revision>18</cp:revision>
  <dcterms:created xsi:type="dcterms:W3CDTF">2022-11-08T02:07:41Z</dcterms:created>
  <dcterms:modified xsi:type="dcterms:W3CDTF">2022-11-08T06:35:54Z</dcterms:modified>
</cp:coreProperties>
</file>